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AFC48E-0D31-4D51-86FC-46CBBC9DFE5D}" v="1" dt="2024-09-09T17:38:31.0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5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lesh S" userId="3416c038c4e59924" providerId="LiveId" clId="{BFAFC48E-0D31-4D51-86FC-46CBBC9DFE5D}"/>
    <pc:docChg chg="undo custSel modSld">
      <pc:chgData name="Nilesh S" userId="3416c038c4e59924" providerId="LiveId" clId="{BFAFC48E-0D31-4D51-86FC-46CBBC9DFE5D}" dt="2024-09-09T17:39:14.307" v="43" actId="1076"/>
      <pc:docMkLst>
        <pc:docMk/>
      </pc:docMkLst>
      <pc:sldChg chg="addSp delSp modSp mod">
        <pc:chgData name="Nilesh S" userId="3416c038c4e59924" providerId="LiveId" clId="{BFAFC48E-0D31-4D51-86FC-46CBBC9DFE5D}" dt="2024-09-09T17:39:14.307" v="43" actId="1076"/>
        <pc:sldMkLst>
          <pc:docMk/>
          <pc:sldMk cId="3530033215" sldId="256"/>
        </pc:sldMkLst>
        <pc:spChg chg="mod">
          <ac:chgData name="Nilesh S" userId="3416c038c4e59924" providerId="LiveId" clId="{BFAFC48E-0D31-4D51-86FC-46CBBC9DFE5D}" dt="2024-09-09T17:38:29.785" v="3" actId="1076"/>
          <ac:spMkLst>
            <pc:docMk/>
            <pc:sldMk cId="3530033215" sldId="256"/>
            <ac:spMk id="3" creationId="{A6DB7394-59A4-A5AA-0C34-C192D254B664}"/>
          </ac:spMkLst>
        </pc:spChg>
        <pc:spChg chg="add mod">
          <ac:chgData name="Nilesh S" userId="3416c038c4e59924" providerId="LiveId" clId="{BFAFC48E-0D31-4D51-86FC-46CBBC9DFE5D}" dt="2024-09-09T17:39:14.307" v="43" actId="1076"/>
          <ac:spMkLst>
            <pc:docMk/>
            <pc:sldMk cId="3530033215" sldId="256"/>
            <ac:spMk id="8" creationId="{9C4378B7-BF31-EC75-6D46-346BBDF6D5A5}"/>
          </ac:spMkLst>
        </pc:spChg>
        <pc:picChg chg="add del">
          <ac:chgData name="Nilesh S" userId="3416c038c4e59924" providerId="LiveId" clId="{BFAFC48E-0D31-4D51-86FC-46CBBC9DFE5D}" dt="2024-09-09T17:38:25.024" v="1" actId="22"/>
          <ac:picMkLst>
            <pc:docMk/>
            <pc:sldMk cId="3530033215" sldId="256"/>
            <ac:picMk id="6" creationId="{BEAE6FC3-D129-CD53-88B4-B2A9C2CD5FE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F16E-3E0C-4CED-BF97-5A38F7D83196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677D-CA3A-41A4-BC14-7ED66AD5D5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873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F16E-3E0C-4CED-BF97-5A38F7D83196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677D-CA3A-41A4-BC14-7ED66AD5D5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2647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F16E-3E0C-4CED-BF97-5A38F7D83196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677D-CA3A-41A4-BC14-7ED66AD5D5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454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F16E-3E0C-4CED-BF97-5A38F7D83196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677D-CA3A-41A4-BC14-7ED66AD5D51C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0605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F16E-3E0C-4CED-BF97-5A38F7D83196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677D-CA3A-41A4-BC14-7ED66AD5D5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763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F16E-3E0C-4CED-BF97-5A38F7D83196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677D-CA3A-41A4-BC14-7ED66AD5D5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676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F16E-3E0C-4CED-BF97-5A38F7D83196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677D-CA3A-41A4-BC14-7ED66AD5D5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315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F16E-3E0C-4CED-BF97-5A38F7D83196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677D-CA3A-41A4-BC14-7ED66AD5D5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3888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F16E-3E0C-4CED-BF97-5A38F7D83196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677D-CA3A-41A4-BC14-7ED66AD5D5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592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F16E-3E0C-4CED-BF97-5A38F7D83196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677D-CA3A-41A4-BC14-7ED66AD5D5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89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F16E-3E0C-4CED-BF97-5A38F7D83196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677D-CA3A-41A4-BC14-7ED66AD5D5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2706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F16E-3E0C-4CED-BF97-5A38F7D83196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677D-CA3A-41A4-BC14-7ED66AD5D5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74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F16E-3E0C-4CED-BF97-5A38F7D83196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677D-CA3A-41A4-BC14-7ED66AD5D5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0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F16E-3E0C-4CED-BF97-5A38F7D83196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677D-CA3A-41A4-BC14-7ED66AD5D5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667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F16E-3E0C-4CED-BF97-5A38F7D83196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677D-CA3A-41A4-BC14-7ED66AD5D5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0030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F16E-3E0C-4CED-BF97-5A38F7D83196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677D-CA3A-41A4-BC14-7ED66AD5D5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4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F16E-3E0C-4CED-BF97-5A38F7D83196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677D-CA3A-41A4-BC14-7ED66AD5D5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2728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3DDF16E-3E0C-4CED-BF97-5A38F7D83196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5BA677D-CA3A-41A4-BC14-7ED66AD5D5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096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9631B-B604-1722-072A-E088EB703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340077"/>
            <a:ext cx="8689976" cy="1469921"/>
          </a:xfrm>
        </p:spPr>
        <p:txBody>
          <a:bodyPr/>
          <a:lstStyle/>
          <a:p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Forte" panose="03060902040502070203" pitchFamily="66" charset="0"/>
              </a:rPr>
              <a:t>Ch 14 : Workplace quality measures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DB7394-59A4-A5AA-0C34-C192D254B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557981"/>
          </a:xfrm>
        </p:spPr>
        <p:txBody>
          <a:bodyPr>
            <a:noAutofit/>
          </a:bodyPr>
          <a:lstStyle/>
          <a:p>
            <a:r>
              <a:rPr lang="en-IN" sz="2800" dirty="0">
                <a:solidFill>
                  <a:schemeClr val="tx2">
                    <a:lumMod val="75000"/>
                  </a:schemeClr>
                </a:solidFill>
              </a:rPr>
              <a:t>Class 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40A38-5E38-5B0F-F32B-77AC2363C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48" y="74397"/>
            <a:ext cx="4683023" cy="21476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824407-7CCA-4C70-79E5-777B3DA66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88" y="4165190"/>
            <a:ext cx="4102357" cy="2543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9C4378B7-BF31-EC75-6D46-346BBDF6D5A5}"/>
              </a:ext>
            </a:extLst>
          </p:cNvPr>
          <p:cNvSpPr txBox="1">
            <a:spLocks/>
          </p:cNvSpPr>
          <p:nvPr/>
        </p:nvSpPr>
        <p:spPr>
          <a:xfrm>
            <a:off x="6096000" y="5655098"/>
            <a:ext cx="8689976" cy="557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>
                <a:solidFill>
                  <a:schemeClr val="tx2">
                    <a:lumMod val="75000"/>
                  </a:schemeClr>
                </a:solidFill>
              </a:rPr>
              <a:t>Bhavan Shankar</a:t>
            </a:r>
          </a:p>
          <a:p>
            <a:r>
              <a:rPr lang="en-IN" sz="2800" dirty="0">
                <a:solidFill>
                  <a:schemeClr val="tx2">
                    <a:lumMod val="75000"/>
                  </a:schemeClr>
                </a:solidFill>
              </a:rPr>
              <a:t>X-e</a:t>
            </a:r>
          </a:p>
        </p:txBody>
      </p:sp>
    </p:spTree>
    <p:extLst>
      <p:ext uri="{BB962C8B-B14F-4D97-AF65-F5344CB8AC3E}">
        <p14:creationId xmlns:p14="http://schemas.microsoft.com/office/powerpoint/2010/main" val="353003321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A6C3C-684C-27DF-8199-4EEE15CF9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823570" y="117987"/>
            <a:ext cx="8544234" cy="344129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Other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57C5F-823E-FBEB-1C72-BBE202623E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75072" y="648929"/>
            <a:ext cx="10402528" cy="5142270"/>
          </a:xfrm>
        </p:spPr>
        <p:txBody>
          <a:bodyPr>
            <a:normAutofit/>
          </a:bodyPr>
          <a:lstStyle/>
          <a:p>
            <a:pPr algn="l"/>
            <a:r>
              <a:rPr lang="en-IN" sz="2400" b="0" i="0" u="none" strike="noStrike" baseline="0" dirty="0">
                <a:solidFill>
                  <a:srgbClr val="F15A22"/>
                </a:solidFill>
                <a:latin typeface="BookmanOldStyle"/>
              </a:rPr>
              <a:t>Headaches: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Headache may occur due to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muscle tension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or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pain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in the </a:t>
            </a:r>
            <a:r>
              <a:rPr lang="en-IN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neck.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Strain on the eyes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or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vision problem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can also cause 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headaches.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Attend regular eye exams to work toward 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correcting any vision problems.</a:t>
            </a:r>
          </a:p>
          <a:p>
            <a:pPr algn="l"/>
            <a:r>
              <a:rPr lang="en-IN" sz="2400" b="0" i="0" u="none" strike="noStrike" baseline="0" dirty="0">
                <a:solidFill>
                  <a:srgbClr val="F15A22"/>
                </a:solidFill>
                <a:latin typeface="BookmanOldStyle"/>
              </a:rPr>
              <a:t>Obesity: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Spending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long hours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on computers may lead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lacks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of </a:t>
            </a:r>
            <a:r>
              <a:rPr lang="en-IN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physical activity and exercise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. In children </a:t>
            </a:r>
            <a:r>
              <a:rPr lang="en-IN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prolonged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use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of computers or electronics in general, is a major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contributing factor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to obesity. You should take a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break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and try to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squeeze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in some exercise until you go back 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to work.</a:t>
            </a:r>
          </a:p>
          <a:p>
            <a:pPr algn="l"/>
            <a:r>
              <a:rPr lang="en-IN" sz="2400" b="0" i="0" u="none" strike="noStrike" baseline="0" dirty="0">
                <a:solidFill>
                  <a:srgbClr val="F15A22"/>
                </a:solidFill>
                <a:latin typeface="BookmanOldStyle"/>
              </a:rPr>
              <a:t>Sleeping Problems:</a:t>
            </a:r>
            <a:r>
              <a:rPr lang="en-US" sz="1800" b="0" i="0" u="none" strike="noStrike" baseline="0" dirty="0">
                <a:solidFill>
                  <a:srgbClr val="221F1F"/>
                </a:solidFill>
                <a:latin typeface="BookmanOldStyle"/>
              </a:rPr>
              <a:t>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Artificial lighting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from computer screens can trick your brain and suppress its release of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melatonin substance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that assists your sleeping patterns. To tackle this ,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refrain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from using a computer right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before going to bed.</a:t>
            </a:r>
          </a:p>
          <a:p>
            <a:pPr algn="l"/>
            <a:endParaRPr lang="en-IN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285B9-DA26-821E-6409-8ED7575E7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58" y="4586747"/>
            <a:ext cx="4622390" cy="21532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52690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579CF-94BC-F4CA-B001-42D169BA2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44828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Health and safety requirements for computer workplace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1F8FF-2748-6DC6-9E2F-AF22748FC9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317524"/>
            <a:ext cx="10452316" cy="4921958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The minimum health and safety requirements for 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computers including </a:t>
            </a:r>
            <a:r>
              <a:rPr lang="en-IN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Desktop computers, Laptops,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Tablets, Smart phones, Television screens and Video </a:t>
            </a:r>
            <a:r>
              <a:rPr lang="en-IN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monitors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are as follows:</a:t>
            </a:r>
          </a:p>
          <a:p>
            <a:pPr algn="l"/>
            <a:r>
              <a:rPr lang="en-IN" sz="2400" b="0" i="0" u="none" strike="noStrike" baseline="0" dirty="0">
                <a:solidFill>
                  <a:srgbClr val="F15A22"/>
                </a:solidFill>
                <a:latin typeface="BookmanOldStyle"/>
              </a:rPr>
              <a:t>Display Screen (Monitor):</a:t>
            </a:r>
            <a:r>
              <a:rPr lang="en-US" sz="1800" b="0" i="0" u="none" strike="noStrike" baseline="0" dirty="0">
                <a:solidFill>
                  <a:srgbClr val="221F1F"/>
                </a:solidFill>
                <a:latin typeface="BookmanOldStyle"/>
              </a:rPr>
              <a:t>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Use the modern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LED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monitors of legible size and with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adequate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spacing between the characters and lines. The image on the screen should be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stable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, with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no flickering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or other forms of instability.</a:t>
            </a:r>
          </a:p>
          <a:p>
            <a:pPr algn="l"/>
            <a:r>
              <a:rPr lang="en-IN" sz="2400" b="0" i="0" u="none" strike="noStrike" baseline="0" dirty="0">
                <a:solidFill>
                  <a:srgbClr val="F15A22"/>
                </a:solidFill>
                <a:latin typeface="BookmanOldStyle"/>
              </a:rPr>
              <a:t>Keyboard:</a:t>
            </a:r>
            <a:r>
              <a:rPr lang="en-US" sz="1800" b="0" i="0" u="none" strike="noStrike" baseline="0" dirty="0">
                <a:solidFill>
                  <a:srgbClr val="221F1F"/>
                </a:solidFill>
                <a:latin typeface="BookmanOldStyle"/>
              </a:rPr>
              <a:t>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The keyboard should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tilt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and separate from the screen to find a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comfortable working position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and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avoid fatigue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in the arms or hands.</a:t>
            </a:r>
          </a:p>
          <a:p>
            <a:pPr algn="l"/>
            <a:r>
              <a:rPr lang="en-IN" sz="2400" b="0" i="0" u="none" strike="noStrike" baseline="0" dirty="0">
                <a:solidFill>
                  <a:srgbClr val="F15A22"/>
                </a:solidFill>
                <a:latin typeface="BookmanOldStyle"/>
              </a:rPr>
              <a:t>Work Surface:</a:t>
            </a:r>
            <a:r>
              <a:rPr lang="en-US" sz="1800" b="0" i="0" u="none" strike="noStrike" baseline="0" dirty="0">
                <a:solidFill>
                  <a:srgbClr val="221F1F"/>
                </a:solidFill>
                <a:latin typeface="BookmanOldStyle"/>
              </a:rPr>
              <a:t>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The work desk should be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sufficiently large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,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low reflectance surface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and allow a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flexible arrangement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of the screen, keyboard, documents and related equipment.</a:t>
            </a:r>
          </a:p>
          <a:p>
            <a:pPr algn="l"/>
            <a:r>
              <a:rPr lang="en-IN" sz="2400" b="0" i="0" u="none" strike="noStrike" baseline="0" dirty="0">
                <a:solidFill>
                  <a:srgbClr val="F15A22"/>
                </a:solidFill>
                <a:latin typeface="BookmanOldStyle"/>
              </a:rPr>
              <a:t>Work Chair:</a:t>
            </a:r>
            <a:r>
              <a:rPr lang="en-US" sz="1800" b="0" i="0" u="none" strike="noStrike" baseline="0" dirty="0">
                <a:solidFill>
                  <a:srgbClr val="221F1F"/>
                </a:solidFill>
                <a:latin typeface="BookmanOldStyle"/>
              </a:rPr>
              <a:t>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The work chair must be stable and allow the user to move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easily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and find a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comfortable position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.</a:t>
            </a:r>
            <a:endParaRPr lang="en-IN" sz="2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182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1E708-1424-5480-A315-B544DE424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216310"/>
            <a:ext cx="10364451" cy="255638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Other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9D7F4-3C33-F90F-D1A6-3E1D07871A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845574"/>
            <a:ext cx="10363826" cy="5289755"/>
          </a:xfrm>
        </p:spPr>
        <p:txBody>
          <a:bodyPr>
            <a:normAutofit/>
          </a:bodyPr>
          <a:lstStyle/>
          <a:p>
            <a:pPr algn="l"/>
            <a:r>
              <a:rPr lang="en-IN" sz="2400" b="0" i="0" u="none" strike="noStrike" baseline="0" dirty="0">
                <a:solidFill>
                  <a:srgbClr val="F15A22"/>
                </a:solidFill>
                <a:latin typeface="BookmanOldStyle"/>
              </a:rPr>
              <a:t>Space Requirements:</a:t>
            </a:r>
            <a:r>
              <a:rPr lang="en-US" sz="1800" b="0" i="0" u="none" strike="noStrike" baseline="0" dirty="0">
                <a:solidFill>
                  <a:srgbClr val="221F1F"/>
                </a:solidFill>
                <a:latin typeface="BookmanOldStyle"/>
              </a:rPr>
              <a:t>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The workstation should be designed to provide sufficient space for the user to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change position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and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vary </a:t>
            </a:r>
            <a:r>
              <a:rPr lang="en-IN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movements.</a:t>
            </a:r>
          </a:p>
          <a:p>
            <a:pPr algn="l"/>
            <a:r>
              <a:rPr lang="en-IN" sz="2400" b="0" i="0" u="none" strike="noStrike" baseline="0" dirty="0">
                <a:solidFill>
                  <a:srgbClr val="F15A22"/>
                </a:solidFill>
                <a:latin typeface="BookmanOldStyle"/>
              </a:rPr>
              <a:t>Lighting:</a:t>
            </a:r>
            <a:r>
              <a:rPr lang="en-US" sz="1800" b="0" i="0" u="none" strike="noStrike" baseline="0" dirty="0">
                <a:solidFill>
                  <a:srgbClr val="221F1F"/>
                </a:solidFill>
                <a:latin typeface="BookmanOldStyle"/>
              </a:rPr>
              <a:t>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There must be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satisfactory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lighting conditions with appropriate contrast between the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screen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and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background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</a:t>
            </a:r>
            <a:r>
              <a:rPr lang="en-IN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environment.</a:t>
            </a:r>
          </a:p>
          <a:p>
            <a:pPr algn="l"/>
            <a:r>
              <a:rPr lang="en-IN" sz="2400" b="0" i="0" u="none" strike="noStrike" baseline="0" dirty="0">
                <a:solidFill>
                  <a:srgbClr val="F15A22"/>
                </a:solidFill>
                <a:latin typeface="BookmanOldStyle"/>
              </a:rPr>
              <a:t>Noise and Heat:</a:t>
            </a:r>
            <a:r>
              <a:rPr lang="en-US" sz="1800" b="0" i="0" u="none" strike="noStrike" baseline="0" dirty="0">
                <a:solidFill>
                  <a:srgbClr val="221F1F"/>
                </a:solidFill>
                <a:latin typeface="BookmanOldStyle"/>
              </a:rPr>
              <a:t>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Noise emitted by equipment should not distract the attention.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Noise cancelling earphones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may provide a solution if some noise is unavoidable. The equipment may produce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excess heat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which could cause </a:t>
            </a:r>
            <a:r>
              <a:rPr lang="en-IN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discomfort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to users.</a:t>
            </a:r>
          </a:p>
          <a:p>
            <a:pPr algn="l"/>
            <a:endParaRPr lang="en-IN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AF44F-7C5D-C414-4732-730E74FFD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71" y="3812456"/>
            <a:ext cx="3928909" cy="297180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46F283-0DAF-48ED-B477-1F6C67308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693" y="3881282"/>
            <a:ext cx="4201403" cy="29029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6405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CC5A0-A72E-B231-00CA-B550B4DEC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433" y="618518"/>
            <a:ext cx="10364451" cy="44828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Cautions while working on the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83ABA-1872-060B-EA16-F238893045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189703"/>
            <a:ext cx="10364450" cy="4807973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It is important to work safely on computer. The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static electricity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generated just by walking on the carpet can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</a:t>
            </a:r>
            <a:r>
              <a:rPr lang="en-IN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damage 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your computer component.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battery backup system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is the best way to protect against a power outage, as it provides the 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system with constant voltage.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Remove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rings, watches and necklaces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while working on the computer. These ornaments are often made of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conductive metals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which can damage Computer components by striking them static 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electricity.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Unplug all power sources and cables from 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computer.</a:t>
            </a:r>
          </a:p>
          <a:p>
            <a:pPr algn="l"/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79EF8-070F-77A6-F7DD-6BBA13D50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109" y="3524862"/>
            <a:ext cx="3745685" cy="21640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C3126-E574-7844-2827-06DD9B311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5016">
            <a:off x="1644446" y="4237703"/>
            <a:ext cx="4264742" cy="22712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72828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8C77-1807-C400-482D-F023D84C7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54724"/>
            <a:ext cx="10364451" cy="522025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Watch out for cords and wires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FC16B-6B2A-7CB2-1150-27EFC806F4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894736"/>
            <a:ext cx="10363826" cy="5708540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Loose cords and wires can cause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hazard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and even </a:t>
            </a:r>
            <a:r>
              <a:rPr lang="en-IN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electrical hazards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If a cord or wire will cross a pathway safety it should be mark it with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hazard tape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as shown,</a:t>
            </a:r>
          </a:p>
          <a:p>
            <a:pPr algn="l"/>
            <a:endParaRPr lang="en-US" sz="1800" dirty="0">
              <a:solidFill>
                <a:schemeClr val="tx2">
                  <a:lumMod val="50000"/>
                </a:schemeClr>
              </a:solidFill>
              <a:latin typeface="BookmanOldStyle"/>
            </a:endParaRPr>
          </a:p>
          <a:p>
            <a:pPr algn="l"/>
            <a:endParaRPr lang="en-US" sz="1800" dirty="0">
              <a:solidFill>
                <a:schemeClr val="tx2">
                  <a:lumMod val="50000"/>
                </a:schemeClr>
              </a:solidFill>
              <a:latin typeface="BookmanOldStyle"/>
            </a:endParaRPr>
          </a:p>
          <a:p>
            <a:pPr algn="l"/>
            <a:endParaRPr lang="en-US" sz="1800" dirty="0">
              <a:solidFill>
                <a:schemeClr val="tx2">
                  <a:lumMod val="50000"/>
                </a:schemeClr>
              </a:solidFill>
              <a:latin typeface="BookmanOldStyle"/>
            </a:endParaRPr>
          </a:p>
          <a:p>
            <a:pPr algn="l"/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Avoid water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at all times when working with electricity . Never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touch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or try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repairing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any electrical equipment or circuits with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wet hands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. It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increases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the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electrical conductivity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of the body for the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flow of electric currents.</a:t>
            </a:r>
          </a:p>
          <a:p>
            <a:pPr algn="l"/>
            <a:endParaRPr lang="en-US" sz="1800" b="1" dirty="0">
              <a:solidFill>
                <a:schemeClr val="tx2">
                  <a:lumMod val="50000"/>
                </a:schemeClr>
              </a:solidFill>
              <a:latin typeface="BookmanOldStyl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56C11-295D-786D-D5EC-930F5F3C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898" y="1759974"/>
            <a:ext cx="5274393" cy="16690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108ECD-AAEE-0AEF-ABB2-EE49628F8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898" y="4670323"/>
            <a:ext cx="5284225" cy="20509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70487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8D9AA-7EDE-4E16-8A79-2BE917D7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30" y="0"/>
            <a:ext cx="10364451" cy="1596177"/>
          </a:xfrm>
        </p:spPr>
        <p:txBody>
          <a:bodyPr/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D281E-4603-4FBB-168A-100A476892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661652"/>
            <a:ext cx="10363826" cy="4650658"/>
          </a:xfrm>
        </p:spPr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In any </a:t>
            </a:r>
            <a:r>
              <a:rPr lang="en-US" sz="1800" b="0" i="0" u="none" strike="noStrike" baseline="0" dirty="0" err="1">
                <a:solidFill>
                  <a:schemeClr val="tx2">
                    <a:lumMod val="50000"/>
                  </a:schemeClr>
                </a:solidFill>
                <a:latin typeface="BookmanOldStyle"/>
              </a:rPr>
              <a:t>organisation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it is necessary to maintain a good air quality to improve the working capabilities of employees.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 pollution free air is an essential requirement for any 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organisation .</a:t>
            </a:r>
          </a:p>
          <a:p>
            <a:pPr algn="l"/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Water pollution is another problem faced by many organisations.</a:t>
            </a:r>
          </a:p>
          <a:p>
            <a:pPr algn="l"/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So an organisation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must ensure to prevent air 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pollution or water pollution.</a:t>
            </a:r>
          </a:p>
          <a:p>
            <a:pPr algn="l"/>
            <a:endParaRPr lang="en-IN" sz="1800" dirty="0">
              <a:solidFill>
                <a:schemeClr val="tx2">
                  <a:lumMod val="75000"/>
                </a:schemeClr>
              </a:solidFill>
              <a:latin typeface="BookmanOldStyle"/>
            </a:endParaRPr>
          </a:p>
          <a:p>
            <a:pPr algn="l"/>
            <a:endParaRPr lang="en-IN" sz="1800" b="0" i="0" u="none" strike="noStrike" baseline="0" dirty="0">
              <a:solidFill>
                <a:srgbClr val="221F1F"/>
              </a:solidFill>
              <a:latin typeface="BookmanOldStyl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C21BF-ADE0-F8A7-2F79-1490D76BB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19" y="3986981"/>
            <a:ext cx="3965451" cy="2229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292100" dist="139700" dir="2700000" algn="tl" rotWithShape="0">
              <a:srgbClr val="333333"/>
            </a:outerShdw>
          </a:effectLst>
        </p:spPr>
      </p:pic>
    </p:spTree>
    <p:extLst>
      <p:ext uri="{BB962C8B-B14F-4D97-AF65-F5344CB8AC3E}">
        <p14:creationId xmlns:p14="http://schemas.microsoft.com/office/powerpoint/2010/main" val="188076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9A4B7-52AD-9830-F370-DC44AB2E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46489"/>
          </a:xfrm>
        </p:spPr>
        <p:txBody>
          <a:bodyPr/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Air and water quality monitoring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26DBC-566E-5C01-FAA1-F0153A80EA1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327355"/>
            <a:ext cx="10364450" cy="5034115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Air and water pollution can be </a:t>
            </a:r>
            <a:r>
              <a:rPr lang="en-US" sz="1800" b="0" i="0" u="none" strike="noStrike" baseline="0" dirty="0" err="1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analysed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by using several 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methods.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There are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three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common forms of analysis – </a:t>
            </a:r>
            <a:r>
              <a:rPr lang="en-IN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physical, chemical and biological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.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The temperature and content of the sample can be 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easily measured.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For example, the various gases or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percentage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of various gases, such as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oxygen, nitrogen , carbon dioxide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present in the air can be measured. 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The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PH value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of the water can be measured through </a:t>
            </a:r>
            <a:r>
              <a:rPr lang="en-IN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chemical 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analysis.</a:t>
            </a:r>
          </a:p>
          <a:p>
            <a:pPr algn="l"/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The </a:t>
            </a:r>
            <a:r>
              <a:rPr lang="en-IN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microbial indicators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used to monitor the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health of the ecosystem.</a:t>
            </a:r>
            <a:endParaRPr lang="en-IN" sz="1800" b="1" i="0" u="none" strike="noStrike" baseline="0" dirty="0">
              <a:solidFill>
                <a:schemeClr val="tx2">
                  <a:lumMod val="50000"/>
                </a:schemeClr>
              </a:solidFill>
              <a:latin typeface="BookmanOldStyle"/>
            </a:endParaRPr>
          </a:p>
          <a:p>
            <a:pPr algn="l"/>
            <a:endParaRPr lang="en-IN" sz="1800" b="0" i="0" u="none" strike="noStrike" baseline="0" dirty="0">
              <a:solidFill>
                <a:schemeClr val="tx2">
                  <a:lumMod val="75000"/>
                </a:schemeClr>
              </a:solidFill>
              <a:latin typeface="BookmanOldStyl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C4325-D6EE-4FE4-B5A3-A8BEA6F90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547" y="4480594"/>
            <a:ext cx="2561918" cy="21001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tx1">
                <a:lumMod val="50000"/>
                <a:lumOff val="50000"/>
              </a:schemeClr>
            </a:solidFill>
          </a:ln>
          <a:effectLst>
            <a:glow rad="228600">
              <a:srgbClr val="0070C0">
                <a:alpha val="40000"/>
              </a:srgbClr>
            </a:glow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0437F9-EFD0-6478-61CF-26AEF92AA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238" y="4385187"/>
            <a:ext cx="3647769" cy="22909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tx1">
                <a:lumMod val="50000"/>
                <a:lumOff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464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525B-4675-92A3-9F2B-C2CBE2F7D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589936"/>
            <a:ext cx="10501477" cy="476866"/>
          </a:xfrm>
        </p:spPr>
        <p:txBody>
          <a:bodyPr>
            <a:normAutofit fontScale="90000"/>
          </a:bodyPr>
          <a:lstStyle/>
          <a:p>
            <a:r>
              <a:rPr lang="en-US" i="0" u="none" strike="noStrike" baseline="0" dirty="0">
                <a:solidFill>
                  <a:schemeClr val="tx2">
                    <a:lumMod val="50000"/>
                  </a:schemeClr>
                </a:solidFill>
              </a:rPr>
              <a:t>Guidelines for Clean Air and Clean Water</a:t>
            </a:r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CFFC3-B2D7-A02D-73B1-4556C856A9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066802"/>
            <a:ext cx="10363826" cy="5579804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Air pollution is mostly caused by production of the dust, mixture of solid particles and gases in the surrounding air. So avoid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dust production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,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generation of solid particles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and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gases in the air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.</a:t>
            </a:r>
          </a:p>
          <a:p>
            <a:pPr algn="l"/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Organisation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must use limited number of vehicles to avoid air pollution. Practice a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no vehicle day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in every week.</a:t>
            </a:r>
          </a:p>
          <a:p>
            <a:pPr algn="l"/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The generation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of ozone gas must be kept at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low level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by the 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organisation.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Most of the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human activities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pollute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the surrounding </a:t>
            </a:r>
            <a:r>
              <a:rPr lang="en-IN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water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.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Take care that their waste is      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not  mixed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with the surrounding water.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Extensive use of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fertilizers and pesticide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must be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avoided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as it can make the ground water polluted.</a:t>
            </a:r>
          </a:p>
          <a:p>
            <a:pPr algn="l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491A9-E843-0D59-6C70-E713828FF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34" y="4699818"/>
            <a:ext cx="3290267" cy="2015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6604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1314-BA99-9EB2-0E0A-997F85C76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571186"/>
          </a:xfrm>
        </p:spPr>
        <p:txBody>
          <a:bodyPr>
            <a:normAutofit fontScale="90000"/>
          </a:bodyPr>
          <a:lstStyle/>
          <a:p>
            <a:r>
              <a:rPr lang="en-US" i="0" u="none" strike="noStrike" baseline="0" dirty="0">
                <a:solidFill>
                  <a:schemeClr val="tx2">
                    <a:lumMod val="50000"/>
                  </a:schemeClr>
                </a:solidFill>
              </a:rPr>
              <a:t>Importance of Cleanliness at Workplace</a:t>
            </a:r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C810C-CB4D-E993-A625-A876AB94A3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189704"/>
            <a:ext cx="10363826" cy="5574890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It is always safe to keep your workplace clean to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avoid </a:t>
            </a:r>
            <a:r>
              <a:rPr lang="en-IN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hazardous.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The poor handling and storage practices 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result in </a:t>
            </a:r>
            <a:r>
              <a:rPr lang="en-IN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damages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All areas must be kept neat and clean.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Each employee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is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responsible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for the cleanliness of their work area and all tools and equipment used.</a:t>
            </a:r>
          </a:p>
          <a:p>
            <a:pPr algn="l"/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Spills and breakage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are to be cleaned up </a:t>
            </a:r>
            <a:r>
              <a:rPr lang="en-IN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immediatel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y.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Spaces around machines and equipment should be kept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clear and clean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at all times to permit free 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movement.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Floors should be kept clean and clear to prevent </a:t>
            </a:r>
            <a:r>
              <a:rPr lang="en-IN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slipping and collision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.</a:t>
            </a:r>
          </a:p>
          <a:p>
            <a:pPr algn="l"/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6806D-5F0D-587C-C2AE-B4EB05C90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180" y="4488426"/>
            <a:ext cx="3395697" cy="21876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5884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A61A-BC2B-4A8A-8BA4-676B3D608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99006"/>
          </a:xfrm>
        </p:spPr>
        <p:txBody>
          <a:bodyPr/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Office ergonomics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A0E7D-1630-0C14-8BB5-CE1292E5597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48698"/>
            <a:ext cx="10363826" cy="4542502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Ergonomics is the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science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concerned with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designing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and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arranging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things so that people can use them </a:t>
            </a:r>
            <a:r>
              <a:rPr lang="en-IN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easily and safely</a:t>
            </a:r>
            <a:endParaRPr lang="en-IN" b="1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BCDBC6D-BB17-38FC-46D2-2B0ACB8FA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546710"/>
              </p:ext>
            </p:extLst>
          </p:nvPr>
        </p:nvGraphicFramePr>
        <p:xfrm>
          <a:off x="865239" y="1947705"/>
          <a:ext cx="10412360" cy="4389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163096">
                  <a:extLst>
                    <a:ext uri="{9D8B030D-6E8A-4147-A177-3AD203B41FA5}">
                      <a16:colId xmlns:a16="http://schemas.microsoft.com/office/drawing/2014/main" val="1932600980"/>
                    </a:ext>
                  </a:extLst>
                </a:gridCol>
                <a:gridCol w="3647768">
                  <a:extLst>
                    <a:ext uri="{9D8B030D-6E8A-4147-A177-3AD203B41FA5}">
                      <a16:colId xmlns:a16="http://schemas.microsoft.com/office/drawing/2014/main" val="3892605096"/>
                    </a:ext>
                  </a:extLst>
                </a:gridCol>
                <a:gridCol w="4601496">
                  <a:extLst>
                    <a:ext uri="{9D8B030D-6E8A-4147-A177-3AD203B41FA5}">
                      <a16:colId xmlns:a16="http://schemas.microsoft.com/office/drawing/2014/main" val="1308787724"/>
                    </a:ext>
                  </a:extLst>
                </a:gridCol>
              </a:tblGrid>
              <a:tr h="345691"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Early Warning Signs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Potential cause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Try this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473619"/>
                  </a:ext>
                </a:extLst>
              </a:tr>
              <a:tr h="604960"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Sore lower back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lumbar support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 back rest of chair, put small pillow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 lumbar support on backrest of chair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496517"/>
                  </a:ext>
                </a:extLst>
              </a:tr>
              <a:tr h="604960"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Burning in the upper</a:t>
                      </a:r>
                    </a:p>
                    <a:p>
                      <a:pPr algn="ctr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back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upper back support</a:t>
                      </a:r>
                    </a:p>
                    <a:p>
                      <a:pPr algn="ctr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 chair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Put document holder or prop up so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you can see without leaning forward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929799"/>
                  </a:ext>
                </a:extLst>
              </a:tr>
              <a:tr h="1123497"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Stiff neck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Working with head turned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side tilting head forward</a:t>
                      </a:r>
                    </a:p>
                    <a:p>
                      <a:pPr algn="ctr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holding telephone between</a:t>
                      </a:r>
                    </a:p>
                    <a:p>
                      <a:pPr algn="ctr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ear and shoulder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or raise monitor to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centre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of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desk check if headset is available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066364"/>
                  </a:ext>
                </a:extLst>
              </a:tr>
              <a:tr h="604960"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Dry eyes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Forget to blink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Rest eyes periodically and do simple</a:t>
                      </a:r>
                    </a:p>
                    <a:p>
                      <a:pPr algn="ctr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eye exercises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300022"/>
                  </a:ext>
                </a:extLst>
              </a:tr>
              <a:tr h="864229"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Eye strain and sore</a:t>
                      </a:r>
                    </a:p>
                    <a:p>
                      <a:pPr algn="ctr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eyes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Glares from overhead lights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 windows eye glasses not</a:t>
                      </a:r>
                    </a:p>
                    <a:p>
                      <a:pPr algn="ctr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correct need vision check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Re-orient your desk and computer so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light is not directly behind or in front of</a:t>
                      </a:r>
                    </a:p>
                    <a:p>
                      <a:pPr algn="ctr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you.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321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2742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7DCD3-FAD6-BC10-8272-B660A028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46568"/>
            <a:ext cx="10364451" cy="669509"/>
          </a:xfrm>
        </p:spPr>
        <p:txBody>
          <a:bodyPr/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Musculoskeletal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FFA87-E921-5481-D0C7-E999E739B20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727588"/>
            <a:ext cx="10461523" cy="4503173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This problem include different areas of your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body, such as neck, back, chests, arms shoulders and feet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. It occurs be cause of your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wrong posture, uncomfortable chair for </a:t>
            </a:r>
            <a:r>
              <a:rPr lang="en-IN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sitting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,etc. methods to avoid this are,</a:t>
            </a:r>
            <a:endParaRPr lang="en-US" sz="1800" b="0" i="0" u="none" strike="noStrike" baseline="0" dirty="0">
              <a:solidFill>
                <a:schemeClr val="tx2">
                  <a:lumMod val="50000"/>
                </a:schemeClr>
              </a:solidFill>
              <a:latin typeface="BookmanOldStyle"/>
            </a:endParaRPr>
          </a:p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Position your computer such that the end of the monitor should be at your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eye level.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Keep the neck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neutral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with monitor directly ahead to prevent to turn your neck.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Keep your monitor at least arm length distance ,or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20 to 30 inch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away from you.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Adjust height of armrests so that your elbows are at a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100–110 degrees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open angle.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While typing, keep your hands slightly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lower than elbows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, with fingers pointing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downwards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at 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the floor.</a:t>
            </a:r>
            <a:endParaRPr lang="en-US" sz="1800" b="0" i="0" u="none" strike="noStrike" baseline="0" dirty="0">
              <a:solidFill>
                <a:schemeClr val="tx2">
                  <a:lumMod val="50000"/>
                </a:schemeClr>
              </a:solidFill>
              <a:latin typeface="BookmanOldStyle"/>
            </a:endParaRPr>
          </a:p>
          <a:p>
            <a:pPr algn="l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9B499B-526B-92BF-DD6A-361533DBF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484" y="4100052"/>
            <a:ext cx="4986484" cy="27579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02445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18A50-49ED-07B0-E60E-8F10EA75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259" y="216310"/>
            <a:ext cx="10364451" cy="72267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Occupational overuse syndrome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B8D0D-0403-7223-69D8-CE0127F94F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938982"/>
            <a:ext cx="10511936" cy="5196347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Occupational overuse syndrome, also known as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repetition strain injury (RSI)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, is a collective term for a range of conditions, </a:t>
            </a:r>
            <a:r>
              <a:rPr lang="en-US" sz="1800" b="0" i="0" u="none" strike="noStrike" baseline="0" dirty="0" err="1">
                <a:solidFill>
                  <a:schemeClr val="tx2">
                    <a:lumMod val="50000"/>
                  </a:schemeClr>
                </a:solidFill>
                <a:latin typeface="BookmanOldStyle"/>
              </a:rPr>
              <a:t>characterised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by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discomfort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or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persistent pain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in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muscles, tendons and other soft tissues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, with or without physical manifestations.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Repetitive use of muscle may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feel pain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in your neck, shoulder, wrist or fingers</a:t>
            </a:r>
          </a:p>
          <a:p>
            <a:pPr algn="l"/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One of the most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common conditions related to repetitive use of muscles when using the computer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is carpal tunnel syndrome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.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It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causes pain, numbness, and tingling in the hand and 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arm.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Ensure that you use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appropriate posture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when typing. For example, your fingers should be above the </a:t>
            </a:r>
            <a:r>
              <a:rPr lang="en-US" sz="1800" b="1" i="1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-Italic"/>
              </a:rPr>
              <a:t>‘home position’ </a:t>
            </a:r>
            <a:r>
              <a:rPr lang="en-US" sz="1800" b="0" i="1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-Italic"/>
              </a:rPr>
              <a:t>(</a:t>
            </a:r>
            <a:r>
              <a:rPr lang="en-US" sz="1800" b="1" i="1" u="none" strike="noStrike" baseline="0" dirty="0" err="1">
                <a:solidFill>
                  <a:schemeClr val="tx2">
                    <a:lumMod val="50000"/>
                  </a:schemeClr>
                </a:solidFill>
                <a:latin typeface="BookmanOldStyle-Italic"/>
              </a:rPr>
              <a:t>asdf</a:t>
            </a:r>
            <a:r>
              <a:rPr lang="en-US" sz="1800" b="1" i="1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-Italic"/>
              </a:rPr>
              <a:t> and </a:t>
            </a:r>
            <a:r>
              <a:rPr lang="en-US" sz="1800" b="1" i="1" u="none" strike="noStrike" baseline="0" dirty="0" err="1">
                <a:solidFill>
                  <a:schemeClr val="tx2">
                    <a:lumMod val="50000"/>
                  </a:schemeClr>
                </a:solidFill>
                <a:latin typeface="BookmanOldStyle-Italic"/>
              </a:rPr>
              <a:t>jkl</a:t>
            </a:r>
            <a:r>
              <a:rPr lang="en-US" sz="1800" b="0" i="1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-Italic"/>
              </a:rPr>
              <a:t>; keys)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on the keyboard, when your elbows are by your sides.</a:t>
            </a:r>
          </a:p>
          <a:p>
            <a:pPr algn="l"/>
            <a:endParaRPr lang="en-US" sz="1800" b="0" i="0" u="none" strike="noStrike" baseline="0" dirty="0">
              <a:solidFill>
                <a:schemeClr val="tx2">
                  <a:lumMod val="50000"/>
                </a:schemeClr>
              </a:solidFill>
              <a:latin typeface="BookmanOldStyle"/>
            </a:endParaRPr>
          </a:p>
          <a:p>
            <a:pPr algn="l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42C08-E865-1507-B07F-41D2BBD36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16" y="4416951"/>
            <a:ext cx="4371936" cy="22935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5929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9FF59-5D43-E780-7FFF-203B6A2D4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013" y="275303"/>
            <a:ext cx="9409471" cy="412955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Examples of occupational overuse syndrome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5D285-CF14-6BE0-ABCD-4B87208215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796414"/>
            <a:ext cx="10363826" cy="4994786"/>
          </a:xfrm>
        </p:spPr>
        <p:txBody>
          <a:bodyPr>
            <a:normAutofit lnSpcReduction="10000"/>
          </a:bodyPr>
          <a:lstStyle/>
          <a:p>
            <a:r>
              <a:rPr lang="en-US" sz="2400" b="0" i="0" u="none" strike="noStrike" baseline="0" dirty="0">
                <a:solidFill>
                  <a:srgbClr val="F15A22"/>
                </a:solidFill>
                <a:latin typeface="BookmanOldStyle"/>
              </a:rPr>
              <a:t>Strain in Legs and Feet: </a:t>
            </a:r>
            <a:r>
              <a:rPr lang="en-US" sz="180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Sitting to work for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long time </a:t>
            </a:r>
            <a:r>
              <a:rPr lang="en-US" sz="180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may cause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strain</a:t>
            </a:r>
            <a:r>
              <a:rPr lang="en-US" sz="180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in legs. Position your desk chair to sit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comfortably</a:t>
            </a:r>
            <a:r>
              <a:rPr lang="en-US" sz="180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with your feet flat on the floor and your lower legs vertical. Use a footrest for more support.</a:t>
            </a:r>
          </a:p>
          <a:p>
            <a:pPr algn="l"/>
            <a:r>
              <a:rPr lang="en-IN" sz="2400" b="0" i="0" u="none" strike="noStrike" baseline="0" dirty="0">
                <a:solidFill>
                  <a:srgbClr val="F15A22"/>
                </a:solidFill>
                <a:latin typeface="BookmanOldStyle"/>
              </a:rPr>
              <a:t>Eye Strain: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Computer’s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bright light, glare and flickering images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can cause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eye strain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and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visual fatigue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.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Computer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Vision Syndrome is caused by poor lighting and glare 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on the computer screen.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It is important to look after your eye health. Specifically wear anti-glare glasses to 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work on computer.</a:t>
            </a:r>
          </a:p>
          <a:p>
            <a:pPr algn="l"/>
            <a:r>
              <a:rPr lang="en-US" b="1" i="1" u="none" strike="noStrike" baseline="0" dirty="0">
                <a:solidFill>
                  <a:srgbClr val="221F1F"/>
                </a:solidFill>
                <a:latin typeface="BookmanOldStyle-BoldItalic"/>
              </a:rPr>
              <a:t>To reduce the risks of visual problems: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Adjust the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brightness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of computer screen to save 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your eyes from strain.</a:t>
            </a:r>
          </a:p>
          <a:p>
            <a:pPr algn="l"/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Reposition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the screen to avoid glare from lights or </a:t>
            </a:r>
            <a:r>
              <a:rPr lang="en-IN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windows.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Wear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anti-glare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glasses while working in computer.</a:t>
            </a:r>
            <a:endParaRPr lang="en-IN" sz="1800" dirty="0">
              <a:solidFill>
                <a:schemeClr val="tx2">
                  <a:lumMod val="50000"/>
                </a:schemeClr>
              </a:solidFill>
              <a:latin typeface="BookmanOldStyle"/>
            </a:endParaRPr>
          </a:p>
          <a:p>
            <a:pPr algn="l"/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Keep the screen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clean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 and use a </a:t>
            </a:r>
            <a:r>
              <a:rPr lang="en-US" sz="1800" b="1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desk lamp </a:t>
            </a:r>
            <a:r>
              <a:rPr lang="en-US" sz="1800" b="0" i="0" u="none" strike="noStrike" baseline="0" dirty="0">
                <a:solidFill>
                  <a:schemeClr val="tx2">
                    <a:lumMod val="50000"/>
                  </a:schemeClr>
                </a:solidFill>
                <a:latin typeface="BookmanOldStyle"/>
              </a:rPr>
              <a:t>to make it easier to see.</a:t>
            </a:r>
            <a:endParaRPr lang="en-US" b="1" i="1" u="none" strike="noStrike" baseline="0" dirty="0">
              <a:solidFill>
                <a:schemeClr val="tx2">
                  <a:lumMod val="50000"/>
                </a:schemeClr>
              </a:solidFill>
              <a:latin typeface="BookmanOldStyle-BoldItalic"/>
            </a:endParaRPr>
          </a:p>
          <a:p>
            <a:pPr algn="l"/>
            <a:endParaRPr lang="en-IN" sz="1800" b="0" i="0" u="none" strike="noStrike" baseline="0" dirty="0">
              <a:solidFill>
                <a:schemeClr val="tx2">
                  <a:lumMod val="50000"/>
                </a:schemeClr>
              </a:solidFill>
              <a:latin typeface="BookmanOldStyle"/>
            </a:endParaRPr>
          </a:p>
          <a:p>
            <a:pPr algn="l"/>
            <a:endParaRPr lang="en-US" sz="2400" i="0" u="none" strike="noStrike" baseline="0" dirty="0">
              <a:solidFill>
                <a:schemeClr val="tx2">
                  <a:lumMod val="50000"/>
                </a:schemeClr>
              </a:solidFill>
              <a:latin typeface="BookmanOldStyle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168765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157</TotalTime>
  <Words>1508</Words>
  <Application>Microsoft Office PowerPoint</Application>
  <PresentationFormat>Widescreen</PresentationFormat>
  <Paragraphs>109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BookmanOldStyle</vt:lpstr>
      <vt:lpstr>BookmanOldStyle-BoldItalic</vt:lpstr>
      <vt:lpstr>BookmanOldStyle-Italic</vt:lpstr>
      <vt:lpstr>Forte</vt:lpstr>
      <vt:lpstr>Tw Cen MT</vt:lpstr>
      <vt:lpstr>Droplet</vt:lpstr>
      <vt:lpstr>Ch 14 : Workplace quality measures</vt:lpstr>
      <vt:lpstr>introduction</vt:lpstr>
      <vt:lpstr>Air and water quality monitoring process</vt:lpstr>
      <vt:lpstr>Guidelines for Clean Air and Clean Water</vt:lpstr>
      <vt:lpstr>Importance of Cleanliness at Workplace</vt:lpstr>
      <vt:lpstr>Office ergonomics</vt:lpstr>
      <vt:lpstr>Musculoskeletal problem</vt:lpstr>
      <vt:lpstr>Occupational overuse syndrome</vt:lpstr>
      <vt:lpstr>Examples of occupational overuse syndrome</vt:lpstr>
      <vt:lpstr>Other examples</vt:lpstr>
      <vt:lpstr>Health and safety requirements for computer workplace</vt:lpstr>
      <vt:lpstr>Other requirements</vt:lpstr>
      <vt:lpstr>Cautions while working on the computer</vt:lpstr>
      <vt:lpstr>Watch out for cords and wires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Bhavan Shankar</dc:creator>
  <cp:lastModifiedBy>Nilesh S</cp:lastModifiedBy>
  <cp:revision>1</cp:revision>
  <dcterms:created xsi:type="dcterms:W3CDTF">2024-09-09T13:51:33Z</dcterms:created>
  <dcterms:modified xsi:type="dcterms:W3CDTF">2024-09-09T17:39:19Z</dcterms:modified>
</cp:coreProperties>
</file>